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29"/>
  </p:notesMasterIdLst>
  <p:sldIdLst>
    <p:sldId id="256" r:id="rId5"/>
    <p:sldId id="332" r:id="rId6"/>
    <p:sldId id="461" r:id="rId7"/>
    <p:sldId id="491" r:id="rId8"/>
    <p:sldId id="490" r:id="rId9"/>
    <p:sldId id="494" r:id="rId10"/>
    <p:sldId id="497" r:id="rId11"/>
    <p:sldId id="499" r:id="rId12"/>
    <p:sldId id="496" r:id="rId13"/>
    <p:sldId id="500" r:id="rId14"/>
    <p:sldId id="502" r:id="rId15"/>
    <p:sldId id="508" r:id="rId16"/>
    <p:sldId id="509" r:id="rId17"/>
    <p:sldId id="507" r:id="rId18"/>
    <p:sldId id="506" r:id="rId19"/>
    <p:sldId id="504" r:id="rId20"/>
    <p:sldId id="505" r:id="rId21"/>
    <p:sldId id="510" r:id="rId22"/>
    <p:sldId id="512" r:id="rId23"/>
    <p:sldId id="495" r:id="rId24"/>
    <p:sldId id="513" r:id="rId25"/>
    <p:sldId id="514" r:id="rId26"/>
    <p:sldId id="503" r:id="rId27"/>
    <p:sldId id="501" r:id="rId28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8182454-F338-4944-9148-2F89D088C448}">
          <p14:sldIdLst>
            <p14:sldId id="256"/>
            <p14:sldId id="332"/>
            <p14:sldId id="461"/>
            <p14:sldId id="491"/>
            <p14:sldId id="490"/>
            <p14:sldId id="494"/>
            <p14:sldId id="497"/>
            <p14:sldId id="499"/>
            <p14:sldId id="496"/>
            <p14:sldId id="500"/>
            <p14:sldId id="502"/>
            <p14:sldId id="508"/>
            <p14:sldId id="509"/>
            <p14:sldId id="507"/>
            <p14:sldId id="506"/>
            <p14:sldId id="504"/>
            <p14:sldId id="505"/>
            <p14:sldId id="510"/>
            <p14:sldId id="512"/>
            <p14:sldId id="495"/>
            <p14:sldId id="513"/>
            <p14:sldId id="514"/>
            <p14:sldId id="503"/>
            <p14:sldId id="50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213B"/>
    <a:srgbClr val="002C50"/>
    <a:srgbClr val="032952"/>
    <a:srgbClr val="FF881B"/>
    <a:srgbClr val="FFC161"/>
    <a:srgbClr val="003560"/>
    <a:srgbClr val="0067A7"/>
    <a:srgbClr val="003865"/>
    <a:srgbClr val="284F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4C4988-CF41-4483-BD07-B23984EEDCB5}" v="1" dt="2022-03-09T11:09:26.8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9643"/>
  </p:normalViewPr>
  <p:slideViewPr>
    <p:cSldViewPr snapToGrid="0" snapToObjects="1">
      <p:cViewPr varScale="1">
        <p:scale>
          <a:sx n="130" d="100"/>
          <a:sy n="130" d="100"/>
        </p:scale>
        <p:origin x="40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en Lindsay" userId="0e91705b-98b0-4214-8725-ae319bef34a0" providerId="ADAL" clId="{D04C4988-CF41-4483-BD07-B23984EEDCB5}"/>
    <pc:docChg chg="modSld">
      <pc:chgData name="Stephen Lindsay" userId="0e91705b-98b0-4214-8725-ae319bef34a0" providerId="ADAL" clId="{D04C4988-CF41-4483-BD07-B23984EEDCB5}" dt="2022-03-09T11:09:26.879" v="0" actId="114"/>
      <pc:docMkLst>
        <pc:docMk/>
      </pc:docMkLst>
      <pc:sldChg chg="modSp mod">
        <pc:chgData name="Stephen Lindsay" userId="0e91705b-98b0-4214-8725-ae319bef34a0" providerId="ADAL" clId="{D04C4988-CF41-4483-BD07-B23984EEDCB5}" dt="2022-03-09T11:09:26.879" v="0" actId="114"/>
        <pc:sldMkLst>
          <pc:docMk/>
          <pc:sldMk cId="1550866029" sldId="496"/>
        </pc:sldMkLst>
        <pc:spChg chg="mod">
          <ac:chgData name="Stephen Lindsay" userId="0e91705b-98b0-4214-8725-ae319bef34a0" providerId="ADAL" clId="{D04C4988-CF41-4483-BD07-B23984EEDCB5}" dt="2022-03-09T11:09:26.879" v="0" actId="114"/>
          <ac:spMkLst>
            <pc:docMk/>
            <pc:sldMk cId="1550866029" sldId="496"/>
            <ac:spMk id="6" creationId="{D61FC034-38B2-4B25-9581-6639AC935CBC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7433B5-D728-E146-B948-C37A5EC05FB8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02F00-C535-204F-B4B5-528FB2DC4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61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9437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9515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0105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1245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8439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915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505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923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220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1463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960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4268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173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219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548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618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77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67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110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57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035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it is all the same function, but it needs to do more and more in the different contexts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977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he South Front of the University">
            <a:extLst>
              <a:ext uri="{FF2B5EF4-FFF2-40B4-BE49-F238E27FC236}">
                <a16:creationId xmlns:a16="http://schemas.microsoft.com/office/drawing/2014/main" id="{286C1068-B4F0-4303-A833-EEF73E350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78436"/>
            <a:ext cx="10974309" cy="617304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636DF40-8D94-4DBE-A059-C9547722A03A}"/>
              </a:ext>
            </a:extLst>
          </p:cNvPr>
          <p:cNvSpPr/>
          <p:nvPr userDrawn="1"/>
        </p:nvSpPr>
        <p:spPr bwMode="auto">
          <a:xfrm>
            <a:off x="-1" y="970578"/>
            <a:ext cx="10974309" cy="4924035"/>
          </a:xfrm>
          <a:prstGeom prst="rect">
            <a:avLst/>
          </a:prstGeom>
          <a:solidFill>
            <a:schemeClr val="bg1">
              <a:alpha val="6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536380" y="1316086"/>
            <a:ext cx="7325961" cy="3519621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</p:spPr>
        <p:txBody>
          <a:bodyPr/>
          <a:lstStyle>
            <a:lvl1pPr>
              <a:buFont typeface="Wingdings" panose="05000000000000000000" pitchFamily="2" charset="2"/>
              <a:buChar char="Ø"/>
              <a:defRPr sz="240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buFont typeface="Wingdings" panose="05000000000000000000" pitchFamily="2" charset="2"/>
              <a:buChar char="Ø"/>
              <a:defRPr sz="2400">
                <a:solidFill>
                  <a:schemeClr val="bg1"/>
                </a:solidFill>
              </a:defRPr>
            </a:lvl2pPr>
          </a:lstStyle>
          <a:p>
            <a:r>
              <a:rPr lang="en-US" sz="1400"/>
              <a:t>Click to add text</a:t>
            </a:r>
          </a:p>
          <a:p>
            <a:r>
              <a:rPr lang="en-US" sz="1400"/>
              <a:t>Second</a:t>
            </a:r>
          </a:p>
          <a:p>
            <a:pPr lvl="1"/>
            <a:r>
              <a:rPr lang="en-US" sz="1400"/>
              <a:t>Third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5E7994-B23F-425C-853E-A7A39603EC37}"/>
              </a:ext>
            </a:extLst>
          </p:cNvPr>
          <p:cNvSpPr/>
          <p:nvPr userDrawn="1"/>
        </p:nvSpPr>
        <p:spPr bwMode="auto">
          <a:xfrm>
            <a:off x="2186151" y="-278436"/>
            <a:ext cx="8788158" cy="1249014"/>
          </a:xfrm>
          <a:prstGeom prst="rect">
            <a:avLst/>
          </a:prstGeom>
          <a:solidFill>
            <a:schemeClr val="bg1">
              <a:alpha val="6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73664" y="180896"/>
            <a:ext cx="3744417" cy="50405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rgbClr val="00213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400"/>
              <a:t>Title: Font size 32</a:t>
            </a:r>
          </a:p>
        </p:txBody>
      </p:sp>
    </p:spTree>
    <p:extLst>
      <p:ext uri="{BB962C8B-B14F-4D97-AF65-F5344CB8AC3E}">
        <p14:creationId xmlns:p14="http://schemas.microsoft.com/office/powerpoint/2010/main" val="266349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South Front of the University">
            <a:extLst>
              <a:ext uri="{FF2B5EF4-FFF2-40B4-BE49-F238E27FC236}">
                <a16:creationId xmlns:a16="http://schemas.microsoft.com/office/drawing/2014/main" id="{1DF6FC90-00C1-4CB0-A001-B35ADC0053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78436"/>
            <a:ext cx="10974309" cy="617304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B9978F3-40AA-B047-B077-E6C1CE004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14" y="1243445"/>
            <a:ext cx="4972050" cy="592282"/>
          </a:xfrm>
        </p:spPr>
        <p:txBody>
          <a:bodyPr/>
          <a:lstStyle>
            <a:lvl1pPr algn="l">
              <a:defRPr/>
            </a:lvl1pPr>
          </a:lstStyle>
          <a:p>
            <a:endParaRPr lang="en-GB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57762F7-94EF-0744-BA0E-BF26083BC29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17923" y="2262188"/>
            <a:ext cx="4260056" cy="466725"/>
          </a:xfrm>
        </p:spPr>
        <p:txBody>
          <a:bodyPr/>
          <a:lstStyle/>
          <a:p>
            <a:endParaRPr lang="en-GB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FF0C31-CF1B-4F77-A6F6-BE8FB5A7FD5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6380" y="1316086"/>
            <a:ext cx="7325961" cy="3519621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</p:spPr>
        <p:txBody>
          <a:bodyPr/>
          <a:lstStyle>
            <a:lvl1pPr>
              <a:buFont typeface="Wingdings" panose="05000000000000000000" pitchFamily="2" charset="2"/>
              <a:buChar char="Ø"/>
              <a:defRPr sz="240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buFont typeface="Wingdings" panose="05000000000000000000" pitchFamily="2" charset="2"/>
              <a:buChar char="Ø"/>
              <a:defRPr sz="2400">
                <a:solidFill>
                  <a:schemeClr val="bg1"/>
                </a:solidFill>
              </a:defRPr>
            </a:lvl2pPr>
          </a:lstStyle>
          <a:p>
            <a:r>
              <a:rPr lang="en-US" sz="1400"/>
              <a:t>Click to add text</a:t>
            </a:r>
          </a:p>
          <a:p>
            <a:r>
              <a:rPr lang="en-US" sz="1400"/>
              <a:t>Second</a:t>
            </a:r>
          </a:p>
          <a:p>
            <a:pPr lvl="1"/>
            <a:r>
              <a:rPr lang="en-US" sz="1400"/>
              <a:t>Third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523DAA4-EBC7-44C3-8FA8-DDBC7810F0C3}"/>
              </a:ext>
            </a:extLst>
          </p:cNvPr>
          <p:cNvSpPr txBox="1">
            <a:spLocks/>
          </p:cNvSpPr>
          <p:nvPr userDrawn="1"/>
        </p:nvSpPr>
        <p:spPr>
          <a:xfrm>
            <a:off x="2473664" y="180896"/>
            <a:ext cx="3744417" cy="504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 spc="-1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400" kern="0">
                <a:solidFill>
                  <a:srgbClr val="032952"/>
                </a:solidFill>
              </a:rPr>
              <a:t>Title: Font size 24</a:t>
            </a:r>
          </a:p>
        </p:txBody>
      </p:sp>
    </p:spTree>
    <p:extLst>
      <p:ext uri="{BB962C8B-B14F-4D97-AF65-F5344CB8AC3E}">
        <p14:creationId xmlns:p14="http://schemas.microsoft.com/office/powerpoint/2010/main" val="93940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rgbClr val="969696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rgbClr val="969696"/>
                      </p:to>
                    </p:animClr>
                  </p:subTnLst>
                </p:cTn>
              </p:par>
            </p:tnLst>
          </p:tmpl>
        </p:tmplLst>
      </p:bldP>
      <p:bldP spid="1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he South Front of the University">
            <a:extLst>
              <a:ext uri="{FF2B5EF4-FFF2-40B4-BE49-F238E27FC236}">
                <a16:creationId xmlns:a16="http://schemas.microsoft.com/office/drawing/2014/main" id="{286C1068-B4F0-4303-A833-EEF73E350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78436"/>
            <a:ext cx="10974309" cy="617304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636DF40-8D94-4DBE-A059-C9547722A03A}"/>
              </a:ext>
            </a:extLst>
          </p:cNvPr>
          <p:cNvSpPr/>
          <p:nvPr userDrawn="1"/>
        </p:nvSpPr>
        <p:spPr bwMode="auto">
          <a:xfrm>
            <a:off x="-1" y="-376988"/>
            <a:ext cx="10974309" cy="6271602"/>
          </a:xfrm>
          <a:prstGeom prst="rect">
            <a:avLst/>
          </a:prstGeom>
          <a:solidFill>
            <a:schemeClr val="bg1">
              <a:alpha val="8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83913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3305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577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C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AB1E1083-3ECC-4E96-B3E0-1CF227125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3392" y="274638"/>
            <a:ext cx="6591957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E940D-8FD3-490B-9177-74E6D232FF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2DE537-9566-40E5-80B7-56ABADC0A4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4350" y="4632024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D1233-5239-4928-95DA-D4D132976EA3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9" r:id="rId3"/>
    <p:sldLayoutId id="2147483867" r:id="rId4"/>
    <p:sldLayoutId id="2147483868" r:id="rId5"/>
  </p:sldLayoutIdLst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 spc="-10">
          <a:solidFill>
            <a:schemeClr val="bg1"/>
          </a:solidFill>
          <a:latin typeface="Times New Roman"/>
          <a:ea typeface="ヒラギノ角ゴ Pro W3" charset="0"/>
          <a:cs typeface="Times New Roman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1600">
          <a:solidFill>
            <a:srgbClr val="4F5961"/>
          </a:solidFill>
          <a:latin typeface="+mn-lt"/>
          <a:ea typeface="ヒラギノ角ゴ Pro W3" charset="0"/>
          <a:cs typeface="ヒラギノ角ゴ Pro W3" charset="0"/>
        </a:defRPr>
      </a:lvl1pPr>
      <a:lvl2pPr marL="4572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ヒラギノ角ゴ Pro W3" charset="0"/>
          <a:cs typeface="ＭＳ Ｐゴシック" charset="0"/>
        </a:defRPr>
      </a:lvl2pPr>
      <a:lvl3pPr marL="914400" algn="l" rtl="0" eaLnBrk="1" fontAlgn="base" hangingPunct="1">
        <a:spcBef>
          <a:spcPct val="20000"/>
        </a:spcBef>
        <a:spcAft>
          <a:spcPct val="0"/>
        </a:spcAft>
        <a:defRPr sz="1200" b="1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3pPr>
      <a:lvl4pPr marL="13716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4pPr>
      <a:lvl5pPr marL="18288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he Gilbert Scott Building">
            <a:extLst>
              <a:ext uri="{FF2B5EF4-FFF2-40B4-BE49-F238E27FC236}">
                <a16:creationId xmlns:a16="http://schemas.microsoft.com/office/drawing/2014/main" id="{C7A79E24-E3AE-E14E-A68E-EF73A238A7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814" y="1243445"/>
            <a:ext cx="6312754" cy="592282"/>
          </a:xfrm>
        </p:spPr>
        <p:txBody>
          <a:bodyPr>
            <a:normAutofit fontScale="90000"/>
          </a:bodyPr>
          <a:lstStyle/>
          <a:p>
            <a:r>
              <a:rPr lang="en-GB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 Orientated Software Engineering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/>
                </a:solidFill>
              </a:rPr>
              <a:t>9.3 The Decorator Pattern</a:t>
            </a:r>
          </a:p>
          <a:p>
            <a:r>
              <a:rPr lang="en-GB" dirty="0">
                <a:solidFill>
                  <a:schemeClr val="tx1"/>
                </a:solidFill>
              </a:rPr>
              <a:t>By Stephen Lindsay</a:t>
            </a:r>
          </a:p>
        </p:txBody>
      </p:sp>
    </p:spTree>
    <p:extLst>
      <p:ext uri="{BB962C8B-B14F-4D97-AF65-F5344CB8AC3E}">
        <p14:creationId xmlns:p14="http://schemas.microsoft.com/office/powerpoint/2010/main" val="4244171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69990F-A56A-4D76-8EB7-3C1F62A6A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3664" y="180896"/>
            <a:ext cx="5388677" cy="504055"/>
          </a:xfrm>
        </p:spPr>
        <p:txBody>
          <a:bodyPr>
            <a:normAutofit fontScale="90000"/>
          </a:bodyPr>
          <a:lstStyle/>
          <a:p>
            <a:r>
              <a:rPr lang="en-GB" dirty="0"/>
              <a:t>Instance variable issues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1FC034-38B2-4B25-9581-6639AC935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How do we alter condiment price?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How do we add new condiments?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happens if we add a new drink and have inappropriate condiments?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How would you make a double mocha?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363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69990F-A56A-4D76-8EB7-3C1F62A6A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3664" y="180896"/>
            <a:ext cx="5388677" cy="504055"/>
          </a:xfrm>
        </p:spPr>
        <p:txBody>
          <a:bodyPr>
            <a:normAutofit fontScale="90000"/>
          </a:bodyPr>
          <a:lstStyle/>
          <a:p>
            <a:r>
              <a:rPr lang="en-GB" dirty="0"/>
              <a:t>The Decorator Pattern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1FC034-38B2-4B25-9581-6639AC935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The Decorator Pattern attaches additional responsibilities to an object dynamically. Decorators provide a flexible alternative to subclassing for extended functionality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Look to apply decorators when a function might need to be built upon and built upon. Imagine: </a:t>
            </a:r>
          </a:p>
          <a:p>
            <a:pPr lvl="1"/>
            <a:r>
              <a:rPr lang="en-GB" dirty="0"/>
              <a:t>A video game where the character gains more and more movement abilities and power ups as they play (jump, double jump, jump higher, etc.)</a:t>
            </a:r>
          </a:p>
          <a:p>
            <a:pPr lvl="1"/>
            <a:r>
              <a:rPr lang="en-GB" dirty="0"/>
              <a:t>A messaging system that might need to progressively build more checks in depending on the context it’s used in (message, authorise user, authorise receiver, log messages)</a:t>
            </a:r>
          </a:p>
        </p:txBody>
      </p:sp>
    </p:spTree>
    <p:extLst>
      <p:ext uri="{BB962C8B-B14F-4D97-AF65-F5344CB8AC3E}">
        <p14:creationId xmlns:p14="http://schemas.microsoft.com/office/powerpoint/2010/main" val="3152573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F8F3484-95A8-437C-AC48-985DEDD5E9DD}"/>
              </a:ext>
            </a:extLst>
          </p:cNvPr>
          <p:cNvSpPr txBox="1"/>
          <p:nvPr/>
        </p:nvSpPr>
        <p:spPr>
          <a:xfrm>
            <a:off x="6741459" y="4663337"/>
            <a:ext cx="2402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Image taken from </a:t>
            </a:r>
          </a:p>
          <a:p>
            <a:pPr algn="r"/>
            <a:r>
              <a:rPr lang="en-GB" sz="1200" dirty="0"/>
              <a:t>Head First Design Patterns, C3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86CC3F-866C-E14B-8BA4-4D855F5DE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828" y="403606"/>
            <a:ext cx="1955800" cy="1574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5C457A-93CE-8A48-9AAD-572F978B5D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5523" y="1116076"/>
            <a:ext cx="2144172" cy="17246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B56FD0-48ED-B646-84E9-7D0B317987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964180"/>
            <a:ext cx="3109468" cy="188501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B5A45FF-168A-1C4A-8709-FB4E42937007}"/>
              </a:ext>
            </a:extLst>
          </p:cNvPr>
          <p:cNvSpPr/>
          <p:nvPr/>
        </p:nvSpPr>
        <p:spPr bwMode="auto">
          <a:xfrm>
            <a:off x="1572768" y="0"/>
            <a:ext cx="566928" cy="513080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EF92D9F-1696-204B-933E-5FF0720AA916}"/>
              </a:ext>
            </a:extLst>
          </p:cNvPr>
          <p:cNvSpPr/>
          <p:nvPr/>
        </p:nvSpPr>
        <p:spPr bwMode="auto">
          <a:xfrm>
            <a:off x="4647859" y="921949"/>
            <a:ext cx="566928" cy="513080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EB4AA38-73FD-2540-80EE-23AF956DB600}"/>
              </a:ext>
            </a:extLst>
          </p:cNvPr>
          <p:cNvSpPr/>
          <p:nvPr/>
        </p:nvSpPr>
        <p:spPr bwMode="auto">
          <a:xfrm>
            <a:off x="4977963" y="2021205"/>
            <a:ext cx="566928" cy="513080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7B57811-0C86-A94B-8377-E340C2B183E4}"/>
              </a:ext>
            </a:extLst>
          </p:cNvPr>
          <p:cNvSpPr/>
          <p:nvPr/>
        </p:nvSpPr>
        <p:spPr bwMode="auto">
          <a:xfrm>
            <a:off x="8012729" y="2127504"/>
            <a:ext cx="566928" cy="513080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E51EC8D-6475-AC4F-AF16-C717AD65BC7A}"/>
              </a:ext>
            </a:extLst>
          </p:cNvPr>
          <p:cNvCxnSpPr>
            <a:cxnSpLocks/>
          </p:cNvCxnSpPr>
          <p:nvPr/>
        </p:nvCxnSpPr>
        <p:spPr bwMode="auto">
          <a:xfrm>
            <a:off x="2070778" y="1116076"/>
            <a:ext cx="1138769" cy="862330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6690E9F1-B4A8-8144-8866-D5C30106DF76}"/>
              </a:ext>
            </a:extLst>
          </p:cNvPr>
          <p:cNvCxnSpPr>
            <a:cxnSpLocks/>
            <a:endCxn id="6" idx="0"/>
          </p:cNvCxnSpPr>
          <p:nvPr/>
        </p:nvCxnSpPr>
        <p:spPr bwMode="auto">
          <a:xfrm>
            <a:off x="5100269" y="2144649"/>
            <a:ext cx="1026465" cy="819531"/>
          </a:xfrm>
          <a:prstGeom prst="curvedConnector2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514934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9D4371-2D3D-BD41-BA9C-3F8FFE531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129570" cy="49240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3A3AF8A-56E9-7945-9754-505AF60A53D4}"/>
              </a:ext>
            </a:extLst>
          </p:cNvPr>
          <p:cNvSpPr/>
          <p:nvPr/>
        </p:nvSpPr>
        <p:spPr bwMode="auto">
          <a:xfrm>
            <a:off x="0" y="-13716"/>
            <a:ext cx="2880360" cy="3291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ED6C59-7988-7B42-8629-5F63153786C6}"/>
              </a:ext>
            </a:extLst>
          </p:cNvPr>
          <p:cNvSpPr/>
          <p:nvPr/>
        </p:nvSpPr>
        <p:spPr bwMode="auto">
          <a:xfrm>
            <a:off x="6044184" y="0"/>
            <a:ext cx="2173224" cy="104241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11608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F8F3484-95A8-437C-AC48-985DEDD5E9DD}"/>
              </a:ext>
            </a:extLst>
          </p:cNvPr>
          <p:cNvSpPr txBox="1"/>
          <p:nvPr/>
        </p:nvSpPr>
        <p:spPr>
          <a:xfrm>
            <a:off x="6741459" y="4663337"/>
            <a:ext cx="2402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Image taken from </a:t>
            </a:r>
          </a:p>
          <a:p>
            <a:pPr algn="r"/>
            <a:r>
              <a:rPr lang="en-GB" sz="1200" dirty="0"/>
              <a:t>Head First Design Patterns, C3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FEFC32-5955-C844-B1B2-CC0ED7558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694" y="0"/>
            <a:ext cx="688661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55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69990F-A56A-4D76-8EB7-3C1F62A6A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3664" y="180896"/>
            <a:ext cx="6085120" cy="504055"/>
          </a:xfrm>
        </p:spPr>
        <p:txBody>
          <a:bodyPr>
            <a:normAutofit fontScale="90000"/>
          </a:bodyPr>
          <a:lstStyle/>
          <a:p>
            <a:r>
              <a:rPr lang="en-GB" dirty="0"/>
              <a:t>Decorators Parts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1FC034-38B2-4B25-9581-6639AC935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Component – our abstract, generalisable base case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Concrete Components – specific implementations of our class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Decorator – an abstract class that implements the same interface as our component and stores a Component object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 err="1"/>
              <a:t>ConcreteDecorators</a:t>
            </a:r>
            <a:r>
              <a:rPr lang="en-GB" dirty="0"/>
              <a:t> – instances of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233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19A255-DB1F-AE4A-B38B-F22BA2A70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157" y="0"/>
            <a:ext cx="6283685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8F3484-95A8-437C-AC48-985DEDD5E9DD}"/>
              </a:ext>
            </a:extLst>
          </p:cNvPr>
          <p:cNvSpPr txBox="1"/>
          <p:nvPr/>
        </p:nvSpPr>
        <p:spPr>
          <a:xfrm>
            <a:off x="6741459" y="4663337"/>
            <a:ext cx="2402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Image taken from </a:t>
            </a:r>
          </a:p>
          <a:p>
            <a:pPr algn="r"/>
            <a:r>
              <a:rPr lang="en-GB" sz="1200" dirty="0"/>
              <a:t>Head First Design Patterns, C3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682E82-2259-B74C-A28A-631702B624F6}"/>
              </a:ext>
            </a:extLst>
          </p:cNvPr>
          <p:cNvSpPr txBox="1"/>
          <p:nvPr/>
        </p:nvSpPr>
        <p:spPr>
          <a:xfrm>
            <a:off x="6880124" y="261232"/>
            <a:ext cx="16674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 go from this…</a:t>
            </a:r>
          </a:p>
        </p:txBody>
      </p:sp>
    </p:spTree>
    <p:extLst>
      <p:ext uri="{BB962C8B-B14F-4D97-AF65-F5344CB8AC3E}">
        <p14:creationId xmlns:p14="http://schemas.microsoft.com/office/powerpoint/2010/main" val="1189603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922A5A-D046-AC4E-A190-84CE55D10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57" y="0"/>
            <a:ext cx="7824686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8F3484-95A8-437C-AC48-985DEDD5E9DD}"/>
              </a:ext>
            </a:extLst>
          </p:cNvPr>
          <p:cNvSpPr txBox="1"/>
          <p:nvPr/>
        </p:nvSpPr>
        <p:spPr>
          <a:xfrm>
            <a:off x="6741459" y="4663337"/>
            <a:ext cx="2402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Image taken from </a:t>
            </a:r>
          </a:p>
          <a:p>
            <a:pPr algn="r"/>
            <a:r>
              <a:rPr lang="en-GB" sz="1200" dirty="0"/>
              <a:t>Head First Design Patterns, C3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682E82-2259-B74C-A28A-631702B624F6}"/>
              </a:ext>
            </a:extLst>
          </p:cNvPr>
          <p:cNvSpPr txBox="1"/>
          <p:nvPr/>
        </p:nvSpPr>
        <p:spPr>
          <a:xfrm>
            <a:off x="6912864" y="489832"/>
            <a:ext cx="2000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 this…</a:t>
            </a:r>
          </a:p>
        </p:txBody>
      </p:sp>
    </p:spTree>
    <p:extLst>
      <p:ext uri="{BB962C8B-B14F-4D97-AF65-F5344CB8AC3E}">
        <p14:creationId xmlns:p14="http://schemas.microsoft.com/office/powerpoint/2010/main" val="4271448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69990F-A56A-4D76-8EB7-3C1F62A6A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3664" y="180896"/>
            <a:ext cx="5388677" cy="504055"/>
          </a:xfrm>
        </p:spPr>
        <p:txBody>
          <a:bodyPr>
            <a:normAutofit fontScale="90000"/>
          </a:bodyPr>
          <a:lstStyle/>
          <a:p>
            <a:r>
              <a:rPr lang="en-GB" dirty="0"/>
              <a:t>Decorator in </a:t>
            </a:r>
            <a:r>
              <a:rPr lang="en-GB" dirty="0" err="1"/>
              <a:t>Java.io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1FC034-38B2-4B25-9581-6639AC935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380" y="1316086"/>
            <a:ext cx="8037604" cy="35196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As mentioned previously, one drawback of design patterns can be that, if you don’t know the pattern, designs look deeply un-intuitive: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800" dirty="0" err="1">
                <a:latin typeface="Courier" pitchFamily="2" charset="0"/>
              </a:rPr>
              <a:t>FileInputStream</a:t>
            </a:r>
            <a:r>
              <a:rPr lang="en-GB" sz="1800" dirty="0">
                <a:latin typeface="Courier" pitchFamily="2" charset="0"/>
              </a:rPr>
              <a:t> </a:t>
            </a:r>
            <a:r>
              <a:rPr lang="en-GB" sz="1800" dirty="0" err="1">
                <a:latin typeface="Courier" pitchFamily="2" charset="0"/>
              </a:rPr>
              <a:t>fis</a:t>
            </a:r>
            <a:r>
              <a:rPr lang="en-GB" sz="1800" dirty="0">
                <a:latin typeface="Courier" pitchFamily="2" charset="0"/>
              </a:rPr>
              <a:t> = new </a:t>
            </a:r>
            <a:r>
              <a:rPr lang="en-GB" sz="1800" dirty="0" err="1">
                <a:latin typeface="Courier" pitchFamily="2" charset="0"/>
              </a:rPr>
              <a:t>FileInputStream</a:t>
            </a:r>
            <a:r>
              <a:rPr lang="en-GB" sz="1800" dirty="0">
                <a:latin typeface="Courier" pitchFamily="2" charset="0"/>
              </a:rPr>
              <a:t>(</a:t>
            </a:r>
            <a:r>
              <a:rPr lang="en-GB" sz="1800" dirty="0" err="1">
                <a:latin typeface="Courier" pitchFamily="2" charset="0"/>
              </a:rPr>
              <a:t>fileName</a:t>
            </a:r>
            <a:r>
              <a:rPr lang="en-GB" sz="1800" dirty="0">
                <a:latin typeface="Courier" pitchFamily="2" charset="0"/>
              </a:rPr>
              <a:t>); </a:t>
            </a:r>
          </a:p>
          <a:p>
            <a:pPr marL="0" indent="0">
              <a:buNone/>
            </a:pPr>
            <a:r>
              <a:rPr lang="en-GB" sz="1800" dirty="0" err="1">
                <a:latin typeface="Courier" pitchFamily="2" charset="0"/>
              </a:rPr>
              <a:t>BufferedInputStream</a:t>
            </a:r>
            <a:r>
              <a:rPr lang="en-GB" sz="1800" dirty="0">
                <a:latin typeface="Courier" pitchFamily="2" charset="0"/>
              </a:rPr>
              <a:t> bis = new </a:t>
            </a:r>
            <a:r>
              <a:rPr lang="en-GB" sz="1800" dirty="0" err="1">
                <a:latin typeface="Courier" pitchFamily="2" charset="0"/>
              </a:rPr>
              <a:t>BufferedInputStream</a:t>
            </a:r>
            <a:r>
              <a:rPr lang="en-GB" sz="1800" dirty="0">
                <a:latin typeface="Courier" pitchFamily="2" charset="0"/>
              </a:rPr>
              <a:t>(</a:t>
            </a:r>
            <a:r>
              <a:rPr lang="en-GB" sz="1800" dirty="0" err="1">
                <a:latin typeface="Courier" pitchFamily="2" charset="0"/>
              </a:rPr>
              <a:t>fis</a:t>
            </a:r>
            <a:r>
              <a:rPr lang="en-GB" sz="1800" dirty="0">
                <a:latin typeface="Courier" pitchFamily="2" charset="0"/>
              </a:rPr>
              <a:t>); </a:t>
            </a:r>
            <a:r>
              <a:rPr lang="en-GB" sz="1800" dirty="0" err="1">
                <a:latin typeface="Courier" pitchFamily="2" charset="0"/>
              </a:rPr>
              <a:t>ZipInputStream</a:t>
            </a:r>
            <a:r>
              <a:rPr lang="en-GB" sz="1800" dirty="0">
                <a:latin typeface="Courier" pitchFamily="2" charset="0"/>
              </a:rPr>
              <a:t> </a:t>
            </a:r>
            <a:r>
              <a:rPr lang="en-GB" sz="1800" dirty="0" err="1">
                <a:latin typeface="Courier" pitchFamily="2" charset="0"/>
              </a:rPr>
              <a:t>zis</a:t>
            </a:r>
            <a:r>
              <a:rPr lang="en-GB" sz="1800" dirty="0">
                <a:latin typeface="Courier" pitchFamily="2" charset="0"/>
              </a:rPr>
              <a:t> = new </a:t>
            </a:r>
            <a:r>
              <a:rPr lang="en-GB" sz="1800" dirty="0" err="1">
                <a:latin typeface="Courier" pitchFamily="2" charset="0"/>
              </a:rPr>
              <a:t>ZipInputStream</a:t>
            </a:r>
            <a:r>
              <a:rPr lang="en-GB" sz="1800" dirty="0">
                <a:latin typeface="Courier" pitchFamily="2" charset="0"/>
              </a:rPr>
              <a:t>(bis));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dirty="0"/>
              <a:t>You might have fought with this one before – what was actually going on here?</a:t>
            </a:r>
          </a:p>
          <a:p>
            <a:pPr marL="0" indent="0">
              <a:buNone/>
            </a:pPr>
            <a:endParaRPr lang="en-GB" sz="18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416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682E82-2259-B74C-A28A-631702B624F6}"/>
              </a:ext>
            </a:extLst>
          </p:cNvPr>
          <p:cNvSpPr txBox="1"/>
          <p:nvPr/>
        </p:nvSpPr>
        <p:spPr>
          <a:xfrm>
            <a:off x="6912864" y="489832"/>
            <a:ext cx="2000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 this…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60E165-9DE6-1E4D-B01D-8B487FB28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6089"/>
            <a:ext cx="9144000" cy="43713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8F3484-95A8-437C-AC48-985DEDD5E9DD}"/>
              </a:ext>
            </a:extLst>
          </p:cNvPr>
          <p:cNvSpPr txBox="1"/>
          <p:nvPr/>
        </p:nvSpPr>
        <p:spPr>
          <a:xfrm>
            <a:off x="6741459" y="4628458"/>
            <a:ext cx="2402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Image taken from </a:t>
            </a:r>
          </a:p>
          <a:p>
            <a:pPr algn="r"/>
            <a:r>
              <a:rPr lang="en-GB" sz="1200" dirty="0"/>
              <a:t>Head First Design Patterns, C3</a:t>
            </a:r>
          </a:p>
        </p:txBody>
      </p:sp>
    </p:spTree>
    <p:extLst>
      <p:ext uri="{BB962C8B-B14F-4D97-AF65-F5344CB8AC3E}">
        <p14:creationId xmlns:p14="http://schemas.microsoft.com/office/powerpoint/2010/main" val="2343719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359F9-5B4E-F145-A16E-0AA97B2D8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3715" y="303730"/>
            <a:ext cx="6525371" cy="504055"/>
          </a:xfrm>
        </p:spPr>
        <p:txBody>
          <a:bodyPr>
            <a:normAutofit fontScale="90000"/>
          </a:bodyPr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E0BFF-B0BF-5048-809D-054CAFE22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1" y="1172197"/>
            <a:ext cx="7525457" cy="3519621"/>
          </a:xfrm>
        </p:spPr>
        <p:txBody>
          <a:bodyPr tIns="144000" bIns="144000">
            <a:normAutofit/>
          </a:bodyPr>
          <a:lstStyle/>
          <a:p>
            <a:pPr marL="4445" indent="0">
              <a:spcBef>
                <a:spcPts val="200"/>
              </a:spcBef>
              <a:spcAft>
                <a:spcPts val="100"/>
              </a:spcAft>
              <a:buNone/>
            </a:pPr>
            <a:endParaRPr lang="en-GB" sz="2000" dirty="0"/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GB" sz="2000" dirty="0"/>
              <a:t>The Coffee Shop Problem </a:t>
            </a:r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endParaRPr lang="en-GB" sz="2000" dirty="0"/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GB" sz="2000" dirty="0"/>
              <a:t>The Qualities of the Decorator Pattern</a:t>
            </a:r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endParaRPr lang="en-GB" sz="2000" b="0" i="0" dirty="0">
              <a:effectLst/>
            </a:endParaRPr>
          </a:p>
          <a:p>
            <a:pPr marL="461645" indent="-457200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GB" sz="2000" b="0" i="0" dirty="0">
                <a:effectLst/>
              </a:rPr>
              <a:t>Decorator Patterns in the Java SDK or </a:t>
            </a:r>
            <a:r>
              <a:rPr lang="en-GB" sz="2000" b="0" i="1" dirty="0">
                <a:effectLst/>
              </a:rPr>
              <a:t>“</a:t>
            </a:r>
            <a:r>
              <a:rPr lang="en-GB" sz="2000" b="0" i="1" dirty="0" err="1">
                <a:effectLst/>
              </a:rPr>
              <a:t>Ohhhh</a:t>
            </a:r>
            <a:r>
              <a:rPr lang="en-GB" sz="2000" i="1" dirty="0"/>
              <a:t>, that’s why it works like that!”</a:t>
            </a:r>
          </a:p>
          <a:p>
            <a:pPr marL="461645" indent="-457200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endParaRPr lang="en-GB" sz="2000" b="0" i="1" dirty="0">
              <a:effectLst/>
            </a:endParaRPr>
          </a:p>
          <a:p>
            <a:pPr marL="461645" indent="-457200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GB" sz="2000" b="0" dirty="0">
                <a:effectLst/>
              </a:rPr>
              <a:t>Decorator’s shortcomings</a:t>
            </a:r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endParaRPr lang="en-GB" sz="2000" b="0" i="0" dirty="0">
              <a:effectLst/>
            </a:endParaRPr>
          </a:p>
          <a:p>
            <a:pPr marL="4445" marR="0" indent="0" algn="l">
              <a:spcBef>
                <a:spcPts val="200"/>
              </a:spcBef>
              <a:spcAft>
                <a:spcPts val="100"/>
              </a:spcAft>
              <a:buNone/>
            </a:pPr>
            <a:endParaRPr lang="en-GB" sz="2000" b="0" i="0" dirty="0">
              <a:effectLst/>
            </a:endParaRPr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634294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69990F-A56A-4D76-8EB7-3C1F62A6A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3664" y="180896"/>
            <a:ext cx="5388677" cy="504055"/>
          </a:xfrm>
        </p:spPr>
        <p:txBody>
          <a:bodyPr>
            <a:normAutofit fontScale="90000"/>
          </a:bodyPr>
          <a:lstStyle/>
          <a:p>
            <a:r>
              <a:rPr lang="en-GB" dirty="0"/>
              <a:t>Decorator’s Shortcomings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1FC034-38B2-4B25-9581-6639AC935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Imagine you are building a video game and you use decorator to build functionality onto the players weapons - you might add gems to a sword that stack fire, lighting, rock, and water damage on it</a:t>
            </a:r>
          </a:p>
          <a:p>
            <a:r>
              <a:rPr lang="en-GB" dirty="0"/>
              <a:t>If you want those behaviours to be cumulative, so a fire effect and a lightning effect play on top of the swing and add to the damage done, that’s no issue</a:t>
            </a:r>
          </a:p>
          <a:p>
            <a:r>
              <a:rPr lang="en-GB" dirty="0"/>
              <a:t>But what if you wanted fire and water to cancel each other out? This is where decorator </a:t>
            </a:r>
            <a:r>
              <a:rPr lang="en-GB" i="1" dirty="0"/>
              <a:t>might</a:t>
            </a:r>
            <a:r>
              <a:rPr lang="en-GB" dirty="0"/>
              <a:t> start to fall flat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Decorator patterns can be made to work with an awareness of the other decorators in their stack but it’s not their purpose </a:t>
            </a:r>
          </a:p>
          <a:p>
            <a:r>
              <a:rPr lang="en-GB" dirty="0"/>
              <a:t>Imagine you were adding to a Damage object in this pattern – each decorators </a:t>
            </a:r>
            <a:r>
              <a:rPr lang="en-GB" dirty="0" err="1"/>
              <a:t>getDamage</a:t>
            </a:r>
            <a:r>
              <a:rPr lang="en-GB" dirty="0"/>
              <a:t> model retrieves the Damage model and adds in it’s own damage and a final </a:t>
            </a:r>
            <a:r>
              <a:rPr lang="en-GB" dirty="0" err="1"/>
              <a:t>applyDamage</a:t>
            </a:r>
            <a:r>
              <a:rPr lang="en-GB" dirty="0"/>
              <a:t> method works out which elements cancel out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2401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69990F-A56A-4D76-8EB7-3C1F62A6A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3664" y="180896"/>
            <a:ext cx="6468455" cy="504055"/>
          </a:xfrm>
        </p:spPr>
        <p:txBody>
          <a:bodyPr>
            <a:normAutofit fontScale="90000"/>
          </a:bodyPr>
          <a:lstStyle/>
          <a:p>
            <a:r>
              <a:rPr lang="en-GB" dirty="0"/>
              <a:t>Class Explosion and Complexity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1FC034-38B2-4B25-9581-6639AC935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380" y="1316086"/>
            <a:ext cx="8607620" cy="351962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Small class explosions – following decorator sometimes means you add a lot of small classes to a design making it hard for some people to parse (like the </a:t>
            </a:r>
            <a:r>
              <a:rPr lang="en-GB" dirty="0" err="1"/>
              <a:t>Java.io</a:t>
            </a:r>
            <a:r>
              <a:rPr lang="en-GB" dirty="0"/>
              <a:t> example!)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Instantiation complexity – creating a decorated class means quite a few lines of code (until you learn about factory and builder patterns at least!)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Typing problems – if you have code that relies on a certain type then decorator breaks it – for example, if you have this code: </a:t>
            </a:r>
          </a:p>
          <a:p>
            <a:pPr marL="0" indent="0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>
                <a:latin typeface="Courier" pitchFamily="2" charset="0"/>
              </a:rPr>
              <a:t>if (beverage1 </a:t>
            </a:r>
            <a:r>
              <a:rPr lang="en-GB" dirty="0" err="1">
                <a:latin typeface="Courier" pitchFamily="2" charset="0"/>
              </a:rPr>
              <a:t>instanceof</a:t>
            </a:r>
            <a:r>
              <a:rPr lang="en-GB" dirty="0">
                <a:latin typeface="Courier" pitchFamily="2" charset="0"/>
              </a:rPr>
              <a:t> </a:t>
            </a:r>
            <a:r>
              <a:rPr lang="en-GB" dirty="0" err="1">
                <a:latin typeface="Courier" pitchFamily="2" charset="0"/>
              </a:rPr>
              <a:t>DarkRoast</a:t>
            </a:r>
            <a:r>
              <a:rPr lang="en-GB" dirty="0">
                <a:latin typeface="Courier" pitchFamily="2" charset="0"/>
              </a:rPr>
              <a:t>){&lt;discount&gt;}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Decorator will break it – the fix here is to code to the abstract Beverage class though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5242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69990F-A56A-4D76-8EB7-3C1F62A6A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3664" y="180896"/>
            <a:ext cx="6468455" cy="504055"/>
          </a:xfrm>
        </p:spPr>
        <p:txBody>
          <a:bodyPr>
            <a:normAutofit fontScale="90000"/>
          </a:bodyPr>
          <a:lstStyle/>
          <a:p>
            <a:r>
              <a:rPr lang="en-GB" dirty="0"/>
              <a:t>Typing Problems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1FC034-38B2-4B25-9581-6639AC935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380" y="1316086"/>
            <a:ext cx="8607620" cy="351962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Imagine that you have code that relies on a certain type then decorator breaks it – for example, if you have this code: </a:t>
            </a:r>
          </a:p>
          <a:p>
            <a:pPr marL="0" indent="0">
              <a:buNone/>
            </a:pPr>
            <a:r>
              <a:rPr lang="en-GB" dirty="0">
                <a:latin typeface="Courier" pitchFamily="2" charset="0"/>
              </a:rPr>
              <a:t>  if (beverage1 </a:t>
            </a:r>
            <a:r>
              <a:rPr lang="en-GB" dirty="0" err="1">
                <a:latin typeface="Courier" pitchFamily="2" charset="0"/>
              </a:rPr>
              <a:t>instanceof</a:t>
            </a:r>
            <a:r>
              <a:rPr lang="en-GB" dirty="0">
                <a:latin typeface="Courier" pitchFamily="2" charset="0"/>
              </a:rPr>
              <a:t> </a:t>
            </a:r>
            <a:r>
              <a:rPr lang="en-GB" dirty="0" err="1">
                <a:latin typeface="Courier" pitchFamily="2" charset="0"/>
              </a:rPr>
              <a:t>DarkRoast</a:t>
            </a:r>
            <a:r>
              <a:rPr lang="en-GB" dirty="0">
                <a:latin typeface="Courier" pitchFamily="2" charset="0"/>
              </a:rPr>
              <a:t>){</a:t>
            </a:r>
          </a:p>
          <a:p>
            <a:pPr marL="0" indent="0">
              <a:buNone/>
            </a:pPr>
            <a:r>
              <a:rPr lang="en-GB" dirty="0">
                <a:latin typeface="Courier" pitchFamily="2" charset="0"/>
              </a:rPr>
              <a:t>    &lt;</a:t>
            </a:r>
            <a:r>
              <a:rPr lang="en-GB" dirty="0" err="1">
                <a:latin typeface="Courier" pitchFamily="2" charset="0"/>
              </a:rPr>
              <a:t>apply_some_discount</a:t>
            </a:r>
            <a:r>
              <a:rPr lang="en-GB" dirty="0">
                <a:latin typeface="Courier" pitchFamily="2" charset="0"/>
              </a:rPr>
              <a:t>&gt;</a:t>
            </a:r>
          </a:p>
          <a:p>
            <a:pPr marL="0" indent="0">
              <a:buNone/>
            </a:pPr>
            <a:r>
              <a:rPr lang="en-GB" dirty="0">
                <a:latin typeface="Courier" pitchFamily="2" charset="0"/>
              </a:rPr>
              <a:t>  }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Decorator will break it as soon as you add a decorator/wrapper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 fix here is to go back to good design principles – program to interfaces and not to implementations </a:t>
            </a:r>
          </a:p>
          <a:p>
            <a:r>
              <a:rPr lang="en-GB" dirty="0"/>
              <a:t>If you want to be able to apply discounts that needs to be part of the abstract Beverage class and not captured in knowledge of concrete implementation</a:t>
            </a:r>
          </a:p>
          <a:p>
            <a:r>
              <a:rPr lang="en-GB" dirty="0"/>
              <a:t>The benefit of doing it this way is that other people will be able to use your code to apply discounts when new drinks are added to the system!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25458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69990F-A56A-4D76-8EB7-3C1F62A6A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3664" y="180896"/>
            <a:ext cx="6085120" cy="504055"/>
          </a:xfrm>
        </p:spPr>
        <p:txBody>
          <a:bodyPr>
            <a:normAutofit fontScale="90000"/>
          </a:bodyPr>
          <a:lstStyle/>
          <a:p>
            <a:r>
              <a:rPr lang="en-GB" dirty="0"/>
              <a:t>Decorator or Strategy Pattern?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1FC034-38B2-4B25-9581-6639AC935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The Decorator and Strategy Pattern might appear quite similar at first glance – after all, they both add functionality in real time right?</a:t>
            </a:r>
          </a:p>
          <a:p>
            <a:r>
              <a:rPr lang="en-GB" dirty="0"/>
              <a:t>Strategy – allows you to adjust functionality by recognising groups of behaviours</a:t>
            </a:r>
          </a:p>
          <a:p>
            <a:r>
              <a:rPr lang="en-GB" dirty="0"/>
              <a:t>Decorator – allows you to build up a specific type of functionality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If you can remember our Ducks example, we have one fly method that does different things depending on the duck and altered by the game world </a:t>
            </a:r>
          </a:p>
          <a:p>
            <a:r>
              <a:rPr lang="en-GB" dirty="0"/>
              <a:t>For example when a Duck get’s injured calling it’s fly method goes from calling </a:t>
            </a:r>
            <a:r>
              <a:rPr lang="en-GB" dirty="0" err="1"/>
              <a:t>flyRealFast</a:t>
            </a:r>
            <a:r>
              <a:rPr lang="en-GB" dirty="0"/>
              <a:t> becomes </a:t>
            </a:r>
            <a:r>
              <a:rPr lang="en-GB" dirty="0" err="1"/>
              <a:t>flyInjured</a:t>
            </a:r>
            <a:endParaRPr lang="en-GB" dirty="0"/>
          </a:p>
          <a:p>
            <a:r>
              <a:rPr lang="en-GB" dirty="0"/>
              <a:t>Decorator might build on top of a behaviour, so we would add the injured behaviour on top of the fly injured, allowing us to compose more complex behaviours at the cost of more complex class structure</a:t>
            </a:r>
          </a:p>
        </p:txBody>
      </p:sp>
    </p:spTree>
    <p:extLst>
      <p:ext uri="{BB962C8B-B14F-4D97-AF65-F5344CB8AC3E}">
        <p14:creationId xmlns:p14="http://schemas.microsoft.com/office/powerpoint/2010/main" val="36203196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359F9-5B4E-F145-A16E-0AA97B2D8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3715" y="303730"/>
            <a:ext cx="6525371" cy="504055"/>
          </a:xfrm>
        </p:spPr>
        <p:txBody>
          <a:bodyPr>
            <a:normAutofit fontScale="90000"/>
          </a:bodyPr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E0BFF-B0BF-5048-809D-054CAFE22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1" y="1172197"/>
            <a:ext cx="7525457" cy="3519621"/>
          </a:xfrm>
        </p:spPr>
        <p:txBody>
          <a:bodyPr tIns="144000" bIns="144000">
            <a:normAutofit/>
          </a:bodyPr>
          <a:lstStyle/>
          <a:p>
            <a:pPr marL="4445" indent="0">
              <a:spcBef>
                <a:spcPts val="200"/>
              </a:spcBef>
              <a:spcAft>
                <a:spcPts val="100"/>
              </a:spcAft>
              <a:buNone/>
            </a:pPr>
            <a:endParaRPr lang="en-GB" sz="2000" dirty="0"/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GB" sz="2000" dirty="0"/>
              <a:t>The Coffee Shop Problem </a:t>
            </a:r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endParaRPr lang="en-GB" sz="2000" dirty="0"/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GB" sz="2000" dirty="0"/>
              <a:t>The Qualities of the Decorator Pattern</a:t>
            </a:r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endParaRPr lang="en-GB" sz="2000" b="0" i="0" dirty="0">
              <a:effectLst/>
            </a:endParaRPr>
          </a:p>
          <a:p>
            <a:pPr marL="461645" indent="-457200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GB" sz="2000" b="0" i="0" dirty="0">
                <a:effectLst/>
              </a:rPr>
              <a:t>Decorator Patterns in the Java SDK or </a:t>
            </a:r>
            <a:r>
              <a:rPr lang="en-GB" sz="2000" b="0" i="1" dirty="0">
                <a:effectLst/>
              </a:rPr>
              <a:t>“</a:t>
            </a:r>
            <a:r>
              <a:rPr lang="en-GB" sz="2000" b="0" i="1" dirty="0" err="1">
                <a:effectLst/>
              </a:rPr>
              <a:t>Ohhhh</a:t>
            </a:r>
            <a:r>
              <a:rPr lang="en-GB" sz="2000" i="1" dirty="0"/>
              <a:t>, that’s why it works like that!”</a:t>
            </a:r>
          </a:p>
          <a:p>
            <a:pPr marL="461645" indent="-457200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endParaRPr lang="en-GB" sz="2000" b="0" i="1" dirty="0">
              <a:effectLst/>
            </a:endParaRPr>
          </a:p>
          <a:p>
            <a:pPr marL="461645" indent="-457200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r>
              <a:rPr lang="en-GB" sz="2000" b="0" dirty="0">
                <a:effectLst/>
              </a:rPr>
              <a:t>Decorator’s Shortcomings</a:t>
            </a:r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endParaRPr lang="en-GB" sz="2000" b="0" i="0" dirty="0">
              <a:effectLst/>
            </a:endParaRPr>
          </a:p>
          <a:p>
            <a:pPr marL="4445" marR="0" indent="0" algn="l">
              <a:spcBef>
                <a:spcPts val="200"/>
              </a:spcBef>
              <a:spcAft>
                <a:spcPts val="100"/>
              </a:spcAft>
              <a:buNone/>
            </a:pPr>
            <a:endParaRPr lang="en-GB" sz="2000" b="0" i="0" dirty="0">
              <a:effectLst/>
            </a:endParaRPr>
          </a:p>
          <a:p>
            <a:pPr marL="461645" marR="0" indent="-457200" algn="l">
              <a:spcBef>
                <a:spcPts val="200"/>
              </a:spcBef>
              <a:spcAft>
                <a:spcPts val="100"/>
              </a:spcAft>
              <a:buFont typeface="+mj-lt"/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6471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ead First Design Patterns: Amazon.co.uk: Eric Freeman: 9789352132775: Books">
            <a:extLst>
              <a:ext uri="{FF2B5EF4-FFF2-40B4-BE49-F238E27FC236}">
                <a16:creationId xmlns:a16="http://schemas.microsoft.com/office/drawing/2014/main" id="{C0232663-82EB-4BA0-B4E8-7380DA926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55" y="230664"/>
            <a:ext cx="3454400" cy="434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8F3484-95A8-437C-AC48-985DEDD5E9DD}"/>
              </a:ext>
            </a:extLst>
          </p:cNvPr>
          <p:cNvSpPr txBox="1"/>
          <p:nvPr/>
        </p:nvSpPr>
        <p:spPr>
          <a:xfrm>
            <a:off x="3710940" y="4887241"/>
            <a:ext cx="5059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Image taken from Head First Design Patterns, Title Page and C3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3D671A-B2D1-6E40-B993-C2B80514FA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5129" y="678455"/>
            <a:ext cx="5211301" cy="378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883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EBCAC0-7229-A74F-90FB-2011E8A7D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363" y="18498"/>
            <a:ext cx="7034685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8F3484-95A8-437C-AC48-985DEDD5E9DD}"/>
              </a:ext>
            </a:extLst>
          </p:cNvPr>
          <p:cNvSpPr txBox="1"/>
          <p:nvPr/>
        </p:nvSpPr>
        <p:spPr>
          <a:xfrm>
            <a:off x="6983506" y="4663337"/>
            <a:ext cx="2160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Image taken from Head First Design Patterns, C3</a:t>
            </a:r>
          </a:p>
        </p:txBody>
      </p:sp>
    </p:spTree>
    <p:extLst>
      <p:ext uri="{BB962C8B-B14F-4D97-AF65-F5344CB8AC3E}">
        <p14:creationId xmlns:p14="http://schemas.microsoft.com/office/powerpoint/2010/main" val="3037290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69990F-A56A-4D76-8EB7-3C1F62A6A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3664" y="180896"/>
            <a:ext cx="5388677" cy="504055"/>
          </a:xfrm>
        </p:spPr>
        <p:txBody>
          <a:bodyPr>
            <a:normAutofit fontScale="90000"/>
          </a:bodyPr>
          <a:lstStyle/>
          <a:p>
            <a:r>
              <a:rPr lang="en-GB" dirty="0"/>
              <a:t>The Coffee Shop Problem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1FC034-38B2-4B25-9581-6639AC935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You’re handling the ordering software for a Coffee Shop chain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Your first attempt at handling the system creates a superclass called Beverage that stores string describing the drink, a </a:t>
            </a:r>
            <a:r>
              <a:rPr lang="en-GB" dirty="0" err="1"/>
              <a:t>getDescription</a:t>
            </a:r>
            <a:r>
              <a:rPr lang="en-GB" dirty="0"/>
              <a:t> method (Good encapsulation!) and a method to calculate the cost of the drink</a:t>
            </a:r>
          </a:p>
          <a:p>
            <a:r>
              <a:rPr lang="en-GB" dirty="0"/>
              <a:t>You subclass it with the various types of coffee that people can order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So far so good, now all you need to do is handle the different variations that come with milk, steamed milk, soy milk, mocha and soy…..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2229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19A255-DB1F-AE4A-B38B-F22BA2A70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157" y="0"/>
            <a:ext cx="6283685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8F3484-95A8-437C-AC48-985DEDD5E9DD}"/>
              </a:ext>
            </a:extLst>
          </p:cNvPr>
          <p:cNvSpPr txBox="1"/>
          <p:nvPr/>
        </p:nvSpPr>
        <p:spPr>
          <a:xfrm>
            <a:off x="6741459" y="4663337"/>
            <a:ext cx="2402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Image taken from </a:t>
            </a:r>
          </a:p>
          <a:p>
            <a:pPr algn="r"/>
            <a:r>
              <a:rPr lang="en-GB" sz="1200" dirty="0"/>
              <a:t>Head First Design Patterns, C3</a:t>
            </a:r>
          </a:p>
        </p:txBody>
      </p:sp>
    </p:spTree>
    <p:extLst>
      <p:ext uri="{BB962C8B-B14F-4D97-AF65-F5344CB8AC3E}">
        <p14:creationId xmlns:p14="http://schemas.microsoft.com/office/powerpoint/2010/main" val="1264622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F8F3484-95A8-437C-AC48-985DEDD5E9DD}"/>
              </a:ext>
            </a:extLst>
          </p:cNvPr>
          <p:cNvSpPr txBox="1"/>
          <p:nvPr/>
        </p:nvSpPr>
        <p:spPr>
          <a:xfrm>
            <a:off x="6741459" y="4663337"/>
            <a:ext cx="2402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Image taken from </a:t>
            </a:r>
          </a:p>
          <a:p>
            <a:pPr algn="r"/>
            <a:r>
              <a:rPr lang="en-GB" sz="1200" dirty="0"/>
              <a:t>Head First Design Patterns, C3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5F7B73-6562-C84D-9BD5-9ACBB8F32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9503" y="444538"/>
            <a:ext cx="7144497" cy="42544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923CDE-AA02-3341-AC77-851814C272FC}"/>
              </a:ext>
            </a:extLst>
          </p:cNvPr>
          <p:cNvSpPr txBox="1"/>
          <p:nvPr/>
        </p:nvSpPr>
        <p:spPr>
          <a:xfrm>
            <a:off x="206187" y="1416424"/>
            <a:ext cx="16674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OK, but what about instance variables?</a:t>
            </a:r>
          </a:p>
        </p:txBody>
      </p:sp>
    </p:spTree>
    <p:extLst>
      <p:ext uri="{BB962C8B-B14F-4D97-AF65-F5344CB8AC3E}">
        <p14:creationId xmlns:p14="http://schemas.microsoft.com/office/powerpoint/2010/main" val="1943732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FC9958-B730-CC43-A9DD-C4A2225B3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498"/>
            <a:ext cx="8317416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923CDE-AA02-3341-AC77-851814C272FC}"/>
              </a:ext>
            </a:extLst>
          </p:cNvPr>
          <p:cNvSpPr txBox="1"/>
          <p:nvPr/>
        </p:nvSpPr>
        <p:spPr>
          <a:xfrm>
            <a:off x="6741459" y="1111624"/>
            <a:ext cx="16674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Does this look OK?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8F3484-95A8-437C-AC48-985DEDD5E9DD}"/>
              </a:ext>
            </a:extLst>
          </p:cNvPr>
          <p:cNvSpPr txBox="1"/>
          <p:nvPr/>
        </p:nvSpPr>
        <p:spPr>
          <a:xfrm>
            <a:off x="7897906" y="4031876"/>
            <a:ext cx="12460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Image taken from </a:t>
            </a:r>
          </a:p>
          <a:p>
            <a:pPr algn="r"/>
            <a:r>
              <a:rPr lang="en-GB" sz="1200" dirty="0"/>
              <a:t>Head First Design Patterns, C3</a:t>
            </a:r>
          </a:p>
        </p:txBody>
      </p:sp>
    </p:spTree>
    <p:extLst>
      <p:ext uri="{BB962C8B-B14F-4D97-AF65-F5344CB8AC3E}">
        <p14:creationId xmlns:p14="http://schemas.microsoft.com/office/powerpoint/2010/main" val="139359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1FC034-38B2-4B25-9581-6639AC935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sz="2800" i="1" dirty="0"/>
              <a:t>How many problems can we spot with the idea of using instance variables to track condiments?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34FF45-B0CB-F448-808B-9548FD485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66029"/>
      </p:ext>
    </p:extLst>
  </p:cSld>
  <p:clrMapOvr>
    <a:masterClrMapping/>
  </p:clrMapOvr>
</p:sld>
</file>

<file path=ppt/theme/theme1.xml><?xml version="1.0" encoding="utf-8"?>
<a:theme xmlns:a="http://schemas.openxmlformats.org/drawingml/2006/main" name="UoG_PowerPoint_16.9">
  <a:themeElements>
    <a:clrScheme name="University colours">
      <a:dk1>
        <a:srgbClr val="002542"/>
      </a:dk1>
      <a:lt1>
        <a:srgbClr val="FFFFFE"/>
      </a:lt1>
      <a:dk2>
        <a:srgbClr val="354047"/>
      </a:dk2>
      <a:lt2>
        <a:srgbClr val="C54520"/>
      </a:lt2>
      <a:accent1>
        <a:srgbClr val="63548B"/>
      </a:accent1>
      <a:accent2>
        <a:srgbClr val="8D0C64"/>
      </a:accent2>
      <a:accent3>
        <a:srgbClr val="CF1C20"/>
      </a:accent3>
      <a:accent4>
        <a:srgbClr val="4B3B7D"/>
      </a:accent4>
      <a:accent5>
        <a:srgbClr val="003824"/>
      </a:accent5>
      <a:accent6>
        <a:srgbClr val="500B29"/>
      </a:accent6>
      <a:hlink>
        <a:srgbClr val="584B3D"/>
      </a:hlink>
      <a:folHlink>
        <a:srgbClr val="0068A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E33CCC60F8C14FAB01452BFCBB8BF5" ma:contentTypeVersion="7" ma:contentTypeDescription="Create a new document." ma:contentTypeScope="" ma:versionID="f539b6940396fca1868bc67816c0261a">
  <xsd:schema xmlns:xsd="http://www.w3.org/2001/XMLSchema" xmlns:xs="http://www.w3.org/2001/XMLSchema" xmlns:p="http://schemas.microsoft.com/office/2006/metadata/properties" xmlns:ns2="17a74629-6adf-4cd2-8d40-8875cda3bd18" targetNamespace="http://schemas.microsoft.com/office/2006/metadata/properties" ma:root="true" ma:fieldsID="23ed5c55ddd2a0365fdbf7031fdcdec7" ns2:_="">
    <xsd:import namespace="17a74629-6adf-4cd2-8d40-8875cda3bd1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a74629-6adf-4cd2-8d40-8875cda3bd1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7E22917-67A2-4C66-A3FB-D29CE2B9C5E7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elements/1.1/"/>
    <ds:schemaRef ds:uri="17a74629-6adf-4cd2-8d40-8875cda3bd18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2D123B3-A435-455D-9F1F-C61891841C47}"/>
</file>

<file path=customXml/itemProps3.xml><?xml version="1.0" encoding="utf-8"?>
<ds:datastoreItem xmlns:ds="http://schemas.openxmlformats.org/officeDocument/2006/customXml" ds:itemID="{E2D841CF-AC86-4898-8F9D-31BDB9F6AC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7203</TotalTime>
  <Words>1134</Words>
  <Application>Microsoft Office PowerPoint</Application>
  <PresentationFormat>On-screen Show (16:9)</PresentationFormat>
  <Paragraphs>149</Paragraphs>
  <Slides>24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Courier</vt:lpstr>
      <vt:lpstr>Times New Roman</vt:lpstr>
      <vt:lpstr>Wingdings</vt:lpstr>
      <vt:lpstr>UoG_PowerPoint_16.9</vt:lpstr>
      <vt:lpstr>Object Orientated Software Engineering</vt:lpstr>
      <vt:lpstr>Outline</vt:lpstr>
      <vt:lpstr>PowerPoint Presentation</vt:lpstr>
      <vt:lpstr>PowerPoint Presentation</vt:lpstr>
      <vt:lpstr>The Coffee Shop Problem</vt:lpstr>
      <vt:lpstr>PowerPoint Presentation</vt:lpstr>
      <vt:lpstr>PowerPoint Presentation</vt:lpstr>
      <vt:lpstr>PowerPoint Presentation</vt:lpstr>
      <vt:lpstr>PowerPoint Presentation</vt:lpstr>
      <vt:lpstr>Instance variable issues</vt:lpstr>
      <vt:lpstr>The Decorator Pattern</vt:lpstr>
      <vt:lpstr>PowerPoint Presentation</vt:lpstr>
      <vt:lpstr>PowerPoint Presentation</vt:lpstr>
      <vt:lpstr>PowerPoint Presentation</vt:lpstr>
      <vt:lpstr>Decorators Parts</vt:lpstr>
      <vt:lpstr>PowerPoint Presentation</vt:lpstr>
      <vt:lpstr>PowerPoint Presentation</vt:lpstr>
      <vt:lpstr>Decorator in Java.io</vt:lpstr>
      <vt:lpstr>PowerPoint Presentation</vt:lpstr>
      <vt:lpstr>Decorator’s Shortcomings</vt:lpstr>
      <vt:lpstr>Class Explosion and Complexity</vt:lpstr>
      <vt:lpstr>Typing Problems</vt:lpstr>
      <vt:lpstr>Decorator or Strategy Pattern?</vt:lpstr>
      <vt:lpstr>Outline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Peter Howard</dc:creator>
  <cp:keywords/>
  <dc:description/>
  <cp:lastModifiedBy>Stephen Lindsay</cp:lastModifiedBy>
  <cp:revision>5</cp:revision>
  <dcterms:created xsi:type="dcterms:W3CDTF">2016-02-16T11:44:26Z</dcterms:created>
  <dcterms:modified xsi:type="dcterms:W3CDTF">2022-03-09T11:09:55Z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0x01010064E33CCC60F8C14FAB01452BFCBB8BF5</vt:lpwstr>
  </property>
  <property fmtid="{D5CDD505-2E9C-101B-9397-08002B2CF9AE}" pid="3" name="AuthorIds_UIVersion_2560">
    <vt:lpwstr>13</vt:lpwstr>
  </property>
</Properties>
</file>